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2ED8A-54DD-43EE-9608-5E3185CB5241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21F2918-B4A4-4CB9-9370-51028A86959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2ED8A-54DD-43EE-9608-5E3185CB5241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F2918-B4A4-4CB9-9370-51028A8695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2ED8A-54DD-43EE-9608-5E3185CB5241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F2918-B4A4-4CB9-9370-51028A8695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2ED8A-54DD-43EE-9608-5E3185CB5241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F2918-B4A4-4CB9-9370-51028A8695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2ED8A-54DD-43EE-9608-5E3185CB5241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F2918-B4A4-4CB9-9370-51028A86959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2ED8A-54DD-43EE-9608-5E3185CB5241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F2918-B4A4-4CB9-9370-51028A8695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2ED8A-54DD-43EE-9608-5E3185CB5241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F2918-B4A4-4CB9-9370-51028A8695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2ED8A-54DD-43EE-9608-5E3185CB5241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F2918-B4A4-4CB9-9370-51028A8695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2ED8A-54DD-43EE-9608-5E3185CB5241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F2918-B4A4-4CB9-9370-51028A8695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2ED8A-54DD-43EE-9608-5E3185CB5241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F2918-B4A4-4CB9-9370-51028A86959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2ED8A-54DD-43EE-9608-5E3185CB5241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F2918-B4A4-4CB9-9370-51028A86959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792ED8A-54DD-43EE-9608-5E3185CB5241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21F2918-B4A4-4CB9-9370-51028A86959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bitbucket.org/bmccarthy/rug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609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Open Source framework for </a:t>
            </a:r>
            <a:br>
              <a:rPr lang="en-US" dirty="0" smtClean="0"/>
            </a:br>
            <a:r>
              <a:rPr lang="en-US" dirty="0" smtClean="0"/>
              <a:t>random testing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200400"/>
            <a:ext cx="6629400" cy="1219201"/>
          </a:xfrm>
        </p:spPr>
        <p:txBody>
          <a:bodyPr/>
          <a:lstStyle/>
          <a:p>
            <a:r>
              <a:rPr lang="en-US" dirty="0" smtClean="0"/>
              <a:t>RUGE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90800" y="5562600"/>
            <a:ext cx="28194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Brendan McCarthy</a:t>
            </a:r>
          </a:p>
          <a:p>
            <a:pPr algn="ctr"/>
            <a:r>
              <a:rPr lang="en-US" sz="1600" dirty="0" err="1" smtClean="0"/>
              <a:t>DevClear</a:t>
            </a:r>
            <a:endParaRPr lang="en-US" sz="1600" dirty="0" smtClean="0"/>
          </a:p>
          <a:p>
            <a:pPr algn="ctr"/>
            <a:r>
              <a:rPr lang="en-US" sz="1600" dirty="0" smtClean="0"/>
              <a:t>Oct 1, 2013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5168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Patterns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057400"/>
            <a:ext cx="403860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b="1" dirty="0" smtClean="0">
                <a:solidFill>
                  <a:srgbClr val="FF0000"/>
                </a:solidFill>
              </a:rPr>
              <a:t>90 pct </a:t>
            </a:r>
            <a:r>
              <a:rPr lang="da-DK" sz="1600" dirty="0" smtClean="0"/>
              <a:t>event(Action,Item,Amount) :-</a:t>
            </a:r>
          </a:p>
          <a:p>
            <a:r>
              <a:rPr lang="da-DK" sz="1600" dirty="0" smtClean="0"/>
              <a:t>	action(Action),</a:t>
            </a:r>
          </a:p>
          <a:p>
            <a:r>
              <a:rPr lang="da-DK" sz="1600" dirty="0" smtClean="0"/>
              <a:t>	item(Item),</a:t>
            </a:r>
          </a:p>
          <a:p>
            <a:r>
              <a:rPr lang="da-DK" sz="1600" dirty="0" smtClean="0"/>
              <a:t>	</a:t>
            </a:r>
            <a:r>
              <a:rPr lang="da-DK" sz="1600" dirty="0" smtClean="0">
                <a:solidFill>
                  <a:srgbClr val="FF0000"/>
                </a:solidFill>
              </a:rPr>
              <a:t>percent(Amount,</a:t>
            </a:r>
          </a:p>
          <a:p>
            <a:r>
              <a:rPr lang="da-DK" sz="1600" dirty="0">
                <a:solidFill>
                  <a:srgbClr val="FF0000"/>
                </a:solidFill>
              </a:rPr>
              <a:t>	</a:t>
            </a:r>
            <a:r>
              <a:rPr lang="da-DK" sz="1600" dirty="0" smtClean="0">
                <a:solidFill>
                  <a:srgbClr val="FF0000"/>
                </a:solidFill>
              </a:rPr>
              <a:t>	1..avg(50)..99)</a:t>
            </a:r>
            <a:r>
              <a:rPr lang="da-DK" sz="1600" dirty="0" smtClean="0"/>
              <a:t>.</a:t>
            </a:r>
          </a:p>
          <a:p>
            <a:r>
              <a:rPr lang="da-DK" sz="1600" b="1" dirty="0" smtClean="0">
                <a:solidFill>
                  <a:srgbClr val="FF0000"/>
                </a:solidFill>
              </a:rPr>
              <a:t>10 pct </a:t>
            </a:r>
            <a:r>
              <a:rPr lang="da-DK" sz="1600" b="1" dirty="0" smtClean="0"/>
              <a:t>event(sell,Item,Amount) :-</a:t>
            </a:r>
          </a:p>
          <a:p>
            <a:r>
              <a:rPr lang="da-DK" sz="1600" b="1" dirty="0" smtClean="0"/>
              <a:t>	item(Item),</a:t>
            </a:r>
          </a:p>
          <a:p>
            <a:r>
              <a:rPr lang="da-DK" sz="1600" b="1" dirty="0" smtClean="0"/>
              <a:t>	</a:t>
            </a:r>
            <a:r>
              <a:rPr lang="da-DK" sz="1600" b="1" dirty="0" smtClean="0">
                <a:solidFill>
                  <a:srgbClr val="FF0000"/>
                </a:solidFill>
              </a:rPr>
              <a:t>percent(Amounts,</a:t>
            </a:r>
          </a:p>
          <a:p>
            <a:r>
              <a:rPr lang="da-DK" sz="1600" b="1" dirty="0">
                <a:solidFill>
                  <a:srgbClr val="FF0000"/>
                </a:solidFill>
              </a:rPr>
              <a:t>	</a:t>
            </a:r>
            <a:r>
              <a:rPr lang="da-DK" sz="1600" b="1" dirty="0" smtClean="0">
                <a:solidFill>
                  <a:srgbClr val="FF0000"/>
                </a:solidFill>
              </a:rPr>
              <a:t>	bag(3..5,15..20))</a:t>
            </a:r>
            <a:r>
              <a:rPr lang="da-DK" sz="1600" b="1" dirty="0" smtClean="0"/>
              <a:t>,</a:t>
            </a:r>
          </a:p>
          <a:p>
            <a:r>
              <a:rPr lang="da-DK" sz="1600" b="1" dirty="0" smtClean="0"/>
              <a:t>	member(Amount,Amounts).</a:t>
            </a:r>
          </a:p>
          <a:p>
            <a:endParaRPr lang="da-DK" sz="1600" dirty="0" smtClean="0"/>
          </a:p>
          <a:p>
            <a:r>
              <a:rPr lang="da-DK" sz="1600" dirty="0" smtClean="0">
                <a:solidFill>
                  <a:srgbClr val="FF0000"/>
                </a:solidFill>
              </a:rPr>
              <a:t>40 pct </a:t>
            </a:r>
            <a:r>
              <a:rPr lang="da-DK" sz="1600" dirty="0" smtClean="0"/>
              <a:t>action(buy).</a:t>
            </a:r>
          </a:p>
          <a:p>
            <a:r>
              <a:rPr lang="da-DK" sz="1600" dirty="0" smtClean="0">
                <a:solidFill>
                  <a:srgbClr val="FF0000"/>
                </a:solidFill>
              </a:rPr>
              <a:t>40 pct </a:t>
            </a:r>
            <a:r>
              <a:rPr lang="da-DK" sz="1600" dirty="0" smtClean="0"/>
              <a:t>action(sell).</a:t>
            </a:r>
          </a:p>
          <a:p>
            <a:r>
              <a:rPr lang="da-DK" sz="1600" dirty="0" smtClean="0">
                <a:solidFill>
                  <a:srgbClr val="FF0000"/>
                </a:solidFill>
              </a:rPr>
              <a:t>20 pct </a:t>
            </a:r>
            <a:r>
              <a:rPr lang="da-DK" sz="1600" dirty="0" smtClean="0"/>
              <a:t>action(trade(For)) :- item(For).</a:t>
            </a:r>
          </a:p>
          <a:p>
            <a:endParaRPr lang="da-DK" sz="1600" dirty="0" smtClean="0"/>
          </a:p>
          <a:p>
            <a:r>
              <a:rPr lang="da-DK" sz="1600" dirty="0" smtClean="0">
                <a:solidFill>
                  <a:srgbClr val="FF0000"/>
                </a:solidFill>
              </a:rPr>
              <a:t>25 pct </a:t>
            </a:r>
            <a:r>
              <a:rPr lang="da-DK" sz="1600" dirty="0" smtClean="0"/>
              <a:t>item(rivets).</a:t>
            </a:r>
          </a:p>
          <a:p>
            <a:r>
              <a:rPr lang="da-DK" sz="1600" dirty="0" smtClean="0">
                <a:solidFill>
                  <a:srgbClr val="FF0000"/>
                </a:solidFill>
              </a:rPr>
              <a:t>25 pct </a:t>
            </a:r>
            <a:r>
              <a:rPr lang="da-DK" sz="1600" dirty="0" smtClean="0"/>
              <a:t>item(caps).</a:t>
            </a:r>
          </a:p>
          <a:p>
            <a:r>
              <a:rPr lang="da-DK" sz="1600" dirty="0" smtClean="0">
                <a:solidFill>
                  <a:srgbClr val="FF0000"/>
                </a:solidFill>
              </a:rPr>
              <a:t>25 pct </a:t>
            </a:r>
            <a:r>
              <a:rPr lang="da-DK" sz="1600" dirty="0" smtClean="0"/>
              <a:t>item(hammers).</a:t>
            </a:r>
          </a:p>
          <a:p>
            <a:r>
              <a:rPr lang="da-DK" sz="1600" dirty="0" smtClean="0">
                <a:solidFill>
                  <a:srgbClr val="FF0000"/>
                </a:solidFill>
              </a:rPr>
              <a:t>25 pct </a:t>
            </a:r>
            <a:r>
              <a:rPr lang="da-DK" sz="1600" dirty="0" smtClean="0"/>
              <a:t>item(mallets).</a:t>
            </a:r>
          </a:p>
          <a:p>
            <a:endParaRPr lang="da-DK" sz="16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572000" y="2057399"/>
            <a:ext cx="4038600" cy="34163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| ?- </a:t>
            </a:r>
            <a:r>
              <a:rPr lang="en-US" dirty="0" smtClean="0">
                <a:solidFill>
                  <a:srgbClr val="FF0000"/>
                </a:solidFill>
              </a:rPr>
              <a:t>gen(event, 10).</a:t>
            </a:r>
          </a:p>
          <a:p>
            <a:r>
              <a:rPr lang="en-US" i="1" dirty="0" smtClean="0"/>
              <a:t>event(buy,rivets,39).</a:t>
            </a:r>
          </a:p>
          <a:p>
            <a:r>
              <a:rPr lang="en-US" i="1" dirty="0" smtClean="0"/>
              <a:t>event(sell,mallets,17).</a:t>
            </a:r>
          </a:p>
          <a:p>
            <a:r>
              <a:rPr lang="en-US" i="1" dirty="0" smtClean="0"/>
              <a:t>event(sell,mallets,20).</a:t>
            </a:r>
          </a:p>
          <a:p>
            <a:r>
              <a:rPr lang="en-US" i="1" dirty="0" smtClean="0"/>
              <a:t>event(sell,mallets,15).</a:t>
            </a:r>
          </a:p>
          <a:p>
            <a:r>
              <a:rPr lang="en-US" i="1" dirty="0" smtClean="0"/>
              <a:t>event(sell,mallets,15).</a:t>
            </a:r>
          </a:p>
          <a:p>
            <a:r>
              <a:rPr lang="en-US" i="1" dirty="0" smtClean="0"/>
              <a:t>event(buy,rivets,55).</a:t>
            </a:r>
          </a:p>
          <a:p>
            <a:r>
              <a:rPr lang="en-US" i="1" dirty="0" smtClean="0"/>
              <a:t>event(trade(rivets),hammers,28).</a:t>
            </a:r>
          </a:p>
          <a:p>
            <a:r>
              <a:rPr lang="en-US" i="1" dirty="0" smtClean="0"/>
              <a:t>event(buy,rivets,25).</a:t>
            </a:r>
          </a:p>
          <a:p>
            <a:r>
              <a:rPr lang="en-US" i="1" dirty="0" smtClean="0"/>
              <a:t>event(trade(rivets),caps,76).</a:t>
            </a:r>
          </a:p>
          <a:p>
            <a:r>
              <a:rPr lang="en-US" i="1" dirty="0" smtClean="0"/>
              <a:t>event(sell,rivets,93).</a:t>
            </a:r>
          </a:p>
          <a:p>
            <a:r>
              <a:rPr lang="en-US" dirty="0" smtClean="0"/>
              <a:t>| ?- </a:t>
            </a:r>
          </a:p>
        </p:txBody>
      </p:sp>
    </p:spTree>
    <p:extLst>
      <p:ext uri="{BB962C8B-B14F-4D97-AF65-F5344CB8AC3E}">
        <p14:creationId xmlns:p14="http://schemas.microsoft.com/office/powerpoint/2010/main" val="400528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Rule-guided random test generation</a:t>
            </a:r>
          </a:p>
          <a:p>
            <a:r>
              <a:rPr lang="en-US" dirty="0" smtClean="0"/>
              <a:t>Test execution</a:t>
            </a:r>
          </a:p>
          <a:p>
            <a:pPr lvl="1"/>
            <a:r>
              <a:rPr lang="en-US" dirty="0" smtClean="0"/>
              <a:t>Functional</a:t>
            </a:r>
          </a:p>
          <a:p>
            <a:pPr lvl="1"/>
            <a:r>
              <a:rPr lang="en-US" dirty="0" smtClean="0"/>
              <a:t>Load/stress</a:t>
            </a:r>
          </a:p>
          <a:p>
            <a:pPr lvl="1"/>
            <a:r>
              <a:rPr lang="en-US" dirty="0" smtClean="0"/>
              <a:t>Legacy comparison</a:t>
            </a:r>
          </a:p>
          <a:p>
            <a:r>
              <a:rPr lang="en-US" dirty="0" smtClean="0"/>
              <a:t>Find more</a:t>
            </a:r>
          </a:p>
          <a:p>
            <a:pPr lvl="1"/>
            <a:r>
              <a:rPr lang="en-US" dirty="0">
                <a:hlinkClick r:id="rId2"/>
              </a:rPr>
              <a:t>https://bitbucket.org/bmccarthy/ruge</a:t>
            </a:r>
            <a:endParaRPr lang="en-US" dirty="0"/>
          </a:p>
          <a:p>
            <a:pPr lvl="1"/>
            <a:r>
              <a:rPr lang="en-US" dirty="0"/>
              <a:t>brendan.mccarthy@devclear.com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61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RUGE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New OSS framework</a:t>
            </a:r>
          </a:p>
          <a:p>
            <a:r>
              <a:rPr lang="en-US" dirty="0" smtClean="0"/>
              <a:t>Generates and runs integration/system tests</a:t>
            </a:r>
          </a:p>
          <a:p>
            <a:r>
              <a:rPr lang="en-US" dirty="0" smtClean="0"/>
              <a:t>When manually-crafted testing hits the wall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iminishing returns</a:t>
            </a:r>
          </a:p>
          <a:p>
            <a:pPr lvl="1"/>
            <a:r>
              <a:rPr lang="en-US" dirty="0" smtClean="0"/>
              <a:t>The more tests, the more costly are changes</a:t>
            </a:r>
          </a:p>
          <a:p>
            <a:r>
              <a:rPr lang="en-US" dirty="0" smtClean="0"/>
              <a:t>Random test generation guided by rules</a:t>
            </a:r>
          </a:p>
          <a:p>
            <a:pPr lvl="1"/>
            <a:r>
              <a:rPr lang="en-US" dirty="0" smtClean="0"/>
              <a:t>Guide random tests toward useful </a:t>
            </a:r>
            <a:r>
              <a:rPr lang="en-US" dirty="0" smtClean="0"/>
              <a:t>cases</a:t>
            </a:r>
          </a:p>
          <a:p>
            <a:r>
              <a:rPr lang="en-US" dirty="0" smtClean="0"/>
              <a:t>Functional </a:t>
            </a:r>
            <a:r>
              <a:rPr lang="en-US" dirty="0" smtClean="0"/>
              <a:t>testing + load testing</a:t>
            </a:r>
          </a:p>
          <a:p>
            <a:pPr lvl="1"/>
            <a:r>
              <a:rPr lang="en-US" dirty="0" smtClean="0"/>
              <a:t>Generate lots of </a:t>
            </a:r>
            <a:r>
              <a:rPr lang="en-US" dirty="0" smtClean="0"/>
              <a:t>realistic (non-skewed) test </a:t>
            </a:r>
            <a:r>
              <a:rPr lang="en-US" dirty="0" smtClean="0"/>
              <a:t>events</a:t>
            </a:r>
          </a:p>
          <a:p>
            <a:pPr lvl="1"/>
            <a:r>
              <a:rPr lang="en-US" dirty="0" smtClean="0"/>
              <a:t>Reads and writes (side-effect producing</a:t>
            </a:r>
            <a:r>
              <a:rPr lang="en-US" dirty="0"/>
              <a:t>) </a:t>
            </a:r>
            <a:endParaRPr lang="en-US" dirty="0" smtClean="0"/>
          </a:p>
          <a:p>
            <a:pPr lvl="1"/>
            <a:r>
              <a:rPr lang="en-US" dirty="0" smtClean="0"/>
              <a:t>Common </a:t>
            </a:r>
            <a:r>
              <a:rPr lang="en-US" dirty="0"/>
              <a:t>in financial systems: large streams of events from large numbers of actors over time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86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RUGE Components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85" y="1372285"/>
            <a:ext cx="7771429" cy="5485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07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Motivations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Why not other libraries?</a:t>
            </a:r>
          </a:p>
          <a:p>
            <a:pPr lvl="1"/>
            <a:r>
              <a:rPr lang="en-US" dirty="0"/>
              <a:t>Generation separated from execution</a:t>
            </a:r>
          </a:p>
          <a:p>
            <a:pPr lvl="1"/>
            <a:r>
              <a:rPr lang="en-US" dirty="0" smtClean="0"/>
              <a:t>Not Prolog (or Prolog-like)</a:t>
            </a:r>
          </a:p>
          <a:p>
            <a:r>
              <a:rPr lang="en-US" dirty="0" smtClean="0"/>
              <a:t>Why Prolog?</a:t>
            </a:r>
          </a:p>
          <a:p>
            <a:pPr lvl="1"/>
            <a:r>
              <a:rPr lang="en-US" dirty="0" smtClean="0"/>
              <a:t>Excels at exploring search spaces</a:t>
            </a:r>
          </a:p>
          <a:p>
            <a:pPr lvl="1"/>
            <a:r>
              <a:rPr lang="en-US" dirty="0" smtClean="0"/>
              <a:t>Straightforward syntax, declarative semantics</a:t>
            </a:r>
          </a:p>
          <a:p>
            <a:pPr lvl="1"/>
            <a:r>
              <a:rPr lang="en-US" dirty="0" smtClean="0"/>
              <a:t>Structures are freely defined without type definitions</a:t>
            </a:r>
          </a:p>
          <a:p>
            <a:pPr lvl="1"/>
            <a:r>
              <a:rPr lang="en-US" dirty="0" smtClean="0"/>
              <a:t>Strong embedded DSL features</a:t>
            </a:r>
          </a:p>
          <a:p>
            <a:pPr lvl="2"/>
            <a:r>
              <a:rPr lang="en-US" dirty="0" smtClean="0"/>
              <a:t>Add operators</a:t>
            </a:r>
          </a:p>
          <a:p>
            <a:pPr lvl="2"/>
            <a:r>
              <a:rPr lang="en-US" dirty="0" smtClean="0"/>
              <a:t>Prolog interpreter in Prolog in 12 or 13 lines of code</a:t>
            </a:r>
          </a:p>
          <a:p>
            <a:pPr lvl="2"/>
            <a:r>
              <a:rPr lang="en-US" dirty="0" smtClean="0"/>
              <a:t>Data is code, code is data</a:t>
            </a:r>
          </a:p>
          <a:p>
            <a:r>
              <a:rPr lang="en-US" smtClean="0"/>
              <a:t>Why </a:t>
            </a:r>
            <a:r>
              <a:rPr lang="en-US" dirty="0" err="1" smtClean="0"/>
              <a:t>Ruge</a:t>
            </a:r>
            <a:r>
              <a:rPr lang="en-US" dirty="0"/>
              <a:t> </a:t>
            </a:r>
            <a:r>
              <a:rPr lang="en-US" dirty="0" smtClean="0"/>
              <a:t>on top of Prolog?</a:t>
            </a:r>
          </a:p>
          <a:p>
            <a:pPr lvl="1"/>
            <a:r>
              <a:rPr lang="en-US" dirty="0" smtClean="0"/>
              <a:t>Prolog alone is depth-first deterministic</a:t>
            </a:r>
          </a:p>
        </p:txBody>
      </p:sp>
    </p:spTree>
    <p:extLst>
      <p:ext uri="{BB962C8B-B14F-4D97-AF65-F5344CB8AC3E}">
        <p14:creationId xmlns:p14="http://schemas.microsoft.com/office/powerpoint/2010/main" val="391126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Prolog Program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2057400"/>
            <a:ext cx="38862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item(rivets).</a:t>
            </a:r>
          </a:p>
          <a:p>
            <a:r>
              <a:rPr lang="en-US" dirty="0" smtClean="0"/>
              <a:t>item(caps).</a:t>
            </a:r>
          </a:p>
          <a:p>
            <a:r>
              <a:rPr lang="en-US" dirty="0" smtClean="0"/>
              <a:t>item(hammers).</a:t>
            </a:r>
          </a:p>
          <a:p>
            <a:r>
              <a:rPr lang="en-US" dirty="0" smtClean="0"/>
              <a:t>item(mallets).</a:t>
            </a:r>
          </a:p>
          <a:p>
            <a:endParaRPr lang="en-US" dirty="0" smtClean="0"/>
          </a:p>
          <a:p>
            <a:r>
              <a:rPr lang="en-US" dirty="0" smtClean="0"/>
              <a:t>gen :-</a:t>
            </a:r>
          </a:p>
          <a:p>
            <a:r>
              <a:rPr lang="en-US" dirty="0" smtClean="0"/>
              <a:t>	item(X),</a:t>
            </a:r>
          </a:p>
          <a:p>
            <a:r>
              <a:rPr lang="en-US" dirty="0" smtClean="0"/>
              <a:t>	write(X),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nl</a:t>
            </a:r>
            <a:r>
              <a:rPr lang="en-US" dirty="0" smtClean="0"/>
              <a:t>,</a:t>
            </a:r>
          </a:p>
          <a:p>
            <a:r>
              <a:rPr lang="en-US" dirty="0" smtClean="0"/>
              <a:t>	fail.</a:t>
            </a:r>
          </a:p>
          <a:p>
            <a:r>
              <a:rPr lang="en-US" dirty="0" smtClean="0"/>
              <a:t>gen.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0" y="2057399"/>
            <a:ext cx="3886200" cy="175432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| ?- gen.</a:t>
            </a:r>
          </a:p>
          <a:p>
            <a:r>
              <a:rPr lang="en-US" i="1" dirty="0" smtClean="0"/>
              <a:t>rivets</a:t>
            </a:r>
          </a:p>
          <a:p>
            <a:r>
              <a:rPr lang="en-US" i="1" dirty="0" smtClean="0"/>
              <a:t>caps</a:t>
            </a:r>
          </a:p>
          <a:p>
            <a:r>
              <a:rPr lang="en-US" i="1" dirty="0" smtClean="0"/>
              <a:t>hammers</a:t>
            </a:r>
          </a:p>
          <a:p>
            <a:r>
              <a:rPr lang="en-US" i="1" dirty="0" smtClean="0"/>
              <a:t>mallets</a:t>
            </a:r>
          </a:p>
          <a:p>
            <a:r>
              <a:rPr lang="en-US" dirty="0" smtClean="0"/>
              <a:t>| ?-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40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RUGE Gen Loop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2057400"/>
            <a:ext cx="3886200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solidFill>
                  <a:srgbClr val="FF0000"/>
                </a:solidFill>
              </a:rPr>
              <a:t>user:file_search_path</a:t>
            </a:r>
            <a:r>
              <a:rPr lang="en-US" sz="1400" b="1" dirty="0" smtClean="0">
                <a:solidFill>
                  <a:srgbClr val="FF0000"/>
                </a:solidFill>
              </a:rPr>
              <a:t>(</a:t>
            </a:r>
            <a:r>
              <a:rPr lang="en-US" sz="1400" b="1" dirty="0" err="1" smtClean="0">
                <a:solidFill>
                  <a:srgbClr val="FF0000"/>
                </a:solidFill>
              </a:rPr>
              <a:t>ruge</a:t>
            </a:r>
            <a:r>
              <a:rPr lang="en-US" sz="1400" b="1" dirty="0" smtClean="0">
                <a:solidFill>
                  <a:srgbClr val="FF0000"/>
                </a:solidFill>
              </a:rPr>
              <a:t>,'$RUGE_HOME').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:- include(</a:t>
            </a:r>
            <a:r>
              <a:rPr lang="en-US" b="1" dirty="0" err="1" smtClean="0">
                <a:solidFill>
                  <a:srgbClr val="FF0000"/>
                </a:solidFill>
              </a:rPr>
              <a:t>ruge</a:t>
            </a:r>
            <a:r>
              <a:rPr lang="en-US" b="1" dirty="0" smtClean="0">
                <a:solidFill>
                  <a:srgbClr val="FF0000"/>
                </a:solidFill>
              </a:rPr>
              <a:t>(common)).</a:t>
            </a:r>
          </a:p>
          <a:p>
            <a:endParaRPr lang="en-US" dirty="0" smtClean="0"/>
          </a:p>
          <a:p>
            <a:r>
              <a:rPr lang="en-US" dirty="0" smtClean="0"/>
              <a:t>item(rivets).</a:t>
            </a:r>
          </a:p>
          <a:p>
            <a:r>
              <a:rPr lang="en-US" dirty="0" smtClean="0"/>
              <a:t>item(caps).</a:t>
            </a:r>
          </a:p>
          <a:p>
            <a:r>
              <a:rPr lang="en-US" dirty="0" smtClean="0"/>
              <a:t>item(hammers).</a:t>
            </a:r>
          </a:p>
          <a:p>
            <a:r>
              <a:rPr lang="en-US" dirty="0" smtClean="0"/>
              <a:t>item(mallets).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0" y="2057399"/>
            <a:ext cx="3886200" cy="175432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| ?- </a:t>
            </a:r>
            <a:r>
              <a:rPr lang="en-US" dirty="0" smtClean="0">
                <a:solidFill>
                  <a:srgbClr val="FF0000"/>
                </a:solidFill>
              </a:rPr>
              <a:t>gen(item).</a:t>
            </a:r>
          </a:p>
          <a:p>
            <a:r>
              <a:rPr lang="en-US" i="1" dirty="0" smtClean="0"/>
              <a:t>item(rivets).</a:t>
            </a:r>
          </a:p>
          <a:p>
            <a:r>
              <a:rPr lang="en-US" i="1" dirty="0" smtClean="0"/>
              <a:t>item(caps).</a:t>
            </a:r>
          </a:p>
          <a:p>
            <a:r>
              <a:rPr lang="en-US" i="1" dirty="0" smtClean="0"/>
              <a:t>item(hammers).</a:t>
            </a:r>
          </a:p>
          <a:p>
            <a:r>
              <a:rPr lang="en-US" i="1" dirty="0" smtClean="0"/>
              <a:t>item(mallets).</a:t>
            </a:r>
          </a:p>
          <a:p>
            <a:r>
              <a:rPr lang="en-US" dirty="0" smtClean="0"/>
              <a:t>| ?- </a:t>
            </a:r>
          </a:p>
        </p:txBody>
      </p:sp>
      <p:sp>
        <p:nvSpPr>
          <p:cNvPr id="3" name="Rounded Rectangular Callout 2"/>
          <p:cNvSpPr/>
          <p:nvPr/>
        </p:nvSpPr>
        <p:spPr>
          <a:xfrm>
            <a:off x="3812519" y="4572000"/>
            <a:ext cx="4343400" cy="1447800"/>
          </a:xfrm>
          <a:prstGeom prst="wedgeRoundRectCallout">
            <a:avLst>
              <a:gd name="adj1" fmla="val -20262"/>
              <a:gd name="adj2" fmla="val -101919"/>
              <a:gd name="adj3" fmla="val 16667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u="sng" dirty="0" smtClean="0"/>
              <a:t>Beyond gen example:</a:t>
            </a:r>
          </a:p>
          <a:p>
            <a:r>
              <a:rPr lang="en-US" sz="1600" dirty="0" smtClean="0">
                <a:solidFill>
                  <a:schemeClr val="accent2"/>
                </a:solidFill>
              </a:rPr>
              <a:t>store(file(</a:t>
            </a:r>
            <a:r>
              <a:rPr lang="en-US" sz="1600" dirty="0" err="1" smtClean="0">
                <a:solidFill>
                  <a:schemeClr val="accent2"/>
                </a:solidFill>
              </a:rPr>
              <a:t>markets,csv</a:t>
            </a:r>
            <a:r>
              <a:rPr lang="en-US" sz="1600" dirty="0" smtClean="0">
                <a:solidFill>
                  <a:schemeClr val="accent2"/>
                </a:solidFill>
              </a:rPr>
              <a:t>),</a:t>
            </a:r>
          </a:p>
          <a:p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smtClean="0">
                <a:solidFill>
                  <a:schemeClr val="accent2"/>
                </a:solidFill>
              </a:rPr>
              <a:t>         filter(after,ffn,10,</a:t>
            </a:r>
            <a:r>
              <a:rPr lang="en-US" sz="1600" dirty="0">
                <a:solidFill>
                  <a:schemeClr val="accent2"/>
                </a:solidFill>
              </a:rPr>
              <a:t>		 </a:t>
            </a:r>
            <a:r>
              <a:rPr lang="en-US" sz="1600" dirty="0" smtClean="0">
                <a:solidFill>
                  <a:schemeClr val="accent2"/>
                </a:solidFill>
              </a:rPr>
              <a:t>    </a:t>
            </a:r>
          </a:p>
          <a:p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smtClean="0">
                <a:solidFill>
                  <a:schemeClr val="accent2"/>
                </a:solidFill>
              </a:rPr>
              <a:t>                  </a:t>
            </a:r>
            <a:r>
              <a:rPr lang="en-US" sz="1600" dirty="0" err="1" smtClean="0">
                <a:solidFill>
                  <a:schemeClr val="accent2"/>
                </a:solidFill>
              </a:rPr>
              <a:t>csort</a:t>
            </a:r>
            <a:r>
              <a:rPr lang="en-US" sz="1600" dirty="0" smtClean="0">
                <a:solidFill>
                  <a:schemeClr val="accent2"/>
                </a:solidFill>
              </a:rPr>
              <a:t>(1,gen(action(1m))))).</a:t>
            </a:r>
            <a:endParaRPr lang="en-US" sz="1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560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Clause Randomization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2057400"/>
            <a:ext cx="388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>
                <a:solidFill>
                  <a:srgbClr val="FF0000"/>
                </a:solidFill>
              </a:rPr>
              <a:t>25 pct </a:t>
            </a:r>
            <a:r>
              <a:rPr lang="da-DK" dirty="0" smtClean="0"/>
              <a:t>item(rivets).</a:t>
            </a:r>
          </a:p>
          <a:p>
            <a:r>
              <a:rPr lang="da-DK" b="1" dirty="0" smtClean="0">
                <a:solidFill>
                  <a:srgbClr val="FF0000"/>
                </a:solidFill>
              </a:rPr>
              <a:t>25 pct </a:t>
            </a:r>
            <a:r>
              <a:rPr lang="da-DK" dirty="0" smtClean="0"/>
              <a:t>item(caps).</a:t>
            </a:r>
          </a:p>
          <a:p>
            <a:r>
              <a:rPr lang="da-DK" b="1" dirty="0" smtClean="0">
                <a:solidFill>
                  <a:srgbClr val="FF0000"/>
                </a:solidFill>
              </a:rPr>
              <a:t>25 pct </a:t>
            </a:r>
            <a:r>
              <a:rPr lang="da-DK" dirty="0" smtClean="0"/>
              <a:t>item(hammers).</a:t>
            </a:r>
          </a:p>
          <a:p>
            <a:r>
              <a:rPr lang="da-DK" b="1" dirty="0" smtClean="0">
                <a:solidFill>
                  <a:srgbClr val="FF0000"/>
                </a:solidFill>
              </a:rPr>
              <a:t>25 pct </a:t>
            </a:r>
            <a:r>
              <a:rPr lang="da-DK" dirty="0" smtClean="0"/>
              <a:t>item(mallets).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0" y="2057399"/>
            <a:ext cx="3886200" cy="2031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| ?- </a:t>
            </a:r>
            <a:r>
              <a:rPr lang="en-US" dirty="0" smtClean="0"/>
              <a:t>item(X).</a:t>
            </a:r>
            <a:endParaRPr lang="en-US" dirty="0"/>
          </a:p>
          <a:p>
            <a:r>
              <a:rPr lang="en-US" i="1" dirty="0" smtClean="0"/>
              <a:t>X = caps</a:t>
            </a:r>
            <a:endParaRPr lang="en-US" i="1" dirty="0"/>
          </a:p>
          <a:p>
            <a:r>
              <a:rPr lang="en-US" dirty="0" smtClean="0"/>
              <a:t>| ?- </a:t>
            </a:r>
            <a:r>
              <a:rPr lang="en-US" dirty="0" smtClean="0">
                <a:solidFill>
                  <a:srgbClr val="FF0000"/>
                </a:solidFill>
              </a:rPr>
              <a:t>gen(item).</a:t>
            </a:r>
          </a:p>
          <a:p>
            <a:r>
              <a:rPr lang="en-US" i="1" dirty="0" smtClean="0"/>
              <a:t>item(hammers).</a:t>
            </a:r>
          </a:p>
          <a:p>
            <a:r>
              <a:rPr lang="en-US" dirty="0" smtClean="0"/>
              <a:t>| ?- </a:t>
            </a:r>
            <a:r>
              <a:rPr lang="en-US" dirty="0" smtClean="0">
                <a:solidFill>
                  <a:srgbClr val="FF0000"/>
                </a:solidFill>
              </a:rPr>
              <a:t>gen(item).</a:t>
            </a:r>
          </a:p>
          <a:p>
            <a:r>
              <a:rPr lang="en-US" i="1" dirty="0" smtClean="0"/>
              <a:t>item(rivets).</a:t>
            </a:r>
          </a:p>
          <a:p>
            <a:r>
              <a:rPr lang="en-US" dirty="0" smtClean="0"/>
              <a:t>| ?- </a:t>
            </a:r>
          </a:p>
        </p:txBody>
      </p:sp>
    </p:spTree>
    <p:extLst>
      <p:ext uri="{BB962C8B-B14F-4D97-AF65-F5344CB8AC3E}">
        <p14:creationId xmlns:p14="http://schemas.microsoft.com/office/powerpoint/2010/main" val="204453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Randomization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2057400"/>
            <a:ext cx="3886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/>
              <a:t>event(Item,Amount) :-</a:t>
            </a:r>
          </a:p>
          <a:p>
            <a:r>
              <a:rPr lang="da-DK" b="1" dirty="0" smtClean="0"/>
              <a:t>	item(Item),</a:t>
            </a:r>
          </a:p>
          <a:p>
            <a:r>
              <a:rPr lang="da-DK" b="1" dirty="0" smtClean="0"/>
              <a:t>	</a:t>
            </a:r>
            <a:r>
              <a:rPr lang="da-DK" b="1" dirty="0" smtClean="0">
                <a:solidFill>
                  <a:srgbClr val="FF0000"/>
                </a:solidFill>
              </a:rPr>
              <a:t>percent(Amount,</a:t>
            </a:r>
          </a:p>
          <a:p>
            <a:r>
              <a:rPr lang="da-DK" b="1" dirty="0">
                <a:solidFill>
                  <a:srgbClr val="FF0000"/>
                </a:solidFill>
              </a:rPr>
              <a:t>	</a:t>
            </a:r>
            <a:r>
              <a:rPr lang="da-DK" b="1" dirty="0" smtClean="0">
                <a:solidFill>
                  <a:srgbClr val="FF0000"/>
                </a:solidFill>
              </a:rPr>
              <a:t>	1..avg(10)..99)</a:t>
            </a:r>
            <a:r>
              <a:rPr lang="da-DK" b="1" dirty="0" smtClean="0"/>
              <a:t>.</a:t>
            </a:r>
          </a:p>
          <a:p>
            <a:endParaRPr lang="da-DK" dirty="0" smtClean="0"/>
          </a:p>
          <a:p>
            <a:r>
              <a:rPr lang="da-DK" dirty="0" smtClean="0">
                <a:solidFill>
                  <a:srgbClr val="FF0000"/>
                </a:solidFill>
              </a:rPr>
              <a:t>25 pct </a:t>
            </a:r>
            <a:r>
              <a:rPr lang="da-DK" dirty="0" smtClean="0"/>
              <a:t>item(rivets).</a:t>
            </a:r>
          </a:p>
          <a:p>
            <a:r>
              <a:rPr lang="da-DK" dirty="0" smtClean="0">
                <a:solidFill>
                  <a:srgbClr val="FF0000"/>
                </a:solidFill>
              </a:rPr>
              <a:t>25 pct </a:t>
            </a:r>
            <a:r>
              <a:rPr lang="da-DK" dirty="0" smtClean="0"/>
              <a:t>item(caps).</a:t>
            </a:r>
          </a:p>
          <a:p>
            <a:r>
              <a:rPr lang="da-DK" dirty="0" smtClean="0">
                <a:solidFill>
                  <a:srgbClr val="FF0000"/>
                </a:solidFill>
              </a:rPr>
              <a:t>25 pct </a:t>
            </a:r>
            <a:r>
              <a:rPr lang="da-DK" dirty="0" smtClean="0"/>
              <a:t>item(hammers).</a:t>
            </a:r>
          </a:p>
          <a:p>
            <a:r>
              <a:rPr lang="da-DK" dirty="0" smtClean="0">
                <a:solidFill>
                  <a:srgbClr val="FF0000"/>
                </a:solidFill>
              </a:rPr>
              <a:t>25 pct </a:t>
            </a:r>
            <a:r>
              <a:rPr lang="da-DK" dirty="0" smtClean="0"/>
              <a:t>item(mallets).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0" y="2057399"/>
            <a:ext cx="3886200" cy="175432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| ?- event(X,Y).</a:t>
            </a:r>
          </a:p>
          <a:p>
            <a:r>
              <a:rPr lang="en-US" i="1" dirty="0" smtClean="0"/>
              <a:t>X = hammers,</a:t>
            </a:r>
          </a:p>
          <a:p>
            <a:r>
              <a:rPr lang="en-US" i="1" dirty="0" smtClean="0"/>
              <a:t>Y = 15 ? </a:t>
            </a:r>
          </a:p>
          <a:p>
            <a:r>
              <a:rPr lang="en-US" dirty="0" smtClean="0"/>
              <a:t>| ?- </a:t>
            </a:r>
            <a:r>
              <a:rPr lang="en-US" dirty="0" smtClean="0">
                <a:solidFill>
                  <a:srgbClr val="FF0000"/>
                </a:solidFill>
              </a:rPr>
              <a:t>gen(event).</a:t>
            </a:r>
          </a:p>
          <a:p>
            <a:r>
              <a:rPr lang="en-US" i="1" dirty="0" smtClean="0"/>
              <a:t>event(caps,9).</a:t>
            </a:r>
          </a:p>
          <a:p>
            <a:r>
              <a:rPr lang="en-US" dirty="0" smtClean="0"/>
              <a:t>| ?- </a:t>
            </a:r>
          </a:p>
        </p:txBody>
      </p:sp>
    </p:spTree>
    <p:extLst>
      <p:ext uri="{BB962C8B-B14F-4D97-AF65-F5344CB8AC3E}">
        <p14:creationId xmlns:p14="http://schemas.microsoft.com/office/powerpoint/2010/main" val="396751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Randomized Cross Product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2057400"/>
            <a:ext cx="3886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event(</a:t>
            </a:r>
            <a:r>
              <a:rPr lang="da-DK" b="1" dirty="0" smtClean="0"/>
              <a:t>Action,</a:t>
            </a:r>
            <a:r>
              <a:rPr lang="da-DK" dirty="0" smtClean="0"/>
              <a:t>Item,Amount) :-</a:t>
            </a:r>
          </a:p>
          <a:p>
            <a:r>
              <a:rPr lang="da-DK" b="1" dirty="0" smtClean="0"/>
              <a:t>	action(Action),</a:t>
            </a:r>
          </a:p>
          <a:p>
            <a:r>
              <a:rPr lang="da-DK" dirty="0" smtClean="0"/>
              <a:t>	item(Item),</a:t>
            </a:r>
          </a:p>
          <a:p>
            <a:r>
              <a:rPr lang="da-DK" dirty="0" smtClean="0"/>
              <a:t>	</a:t>
            </a:r>
            <a:r>
              <a:rPr lang="da-DK" dirty="0" smtClean="0">
                <a:solidFill>
                  <a:srgbClr val="FF0000"/>
                </a:solidFill>
              </a:rPr>
              <a:t>percent(Amount,</a:t>
            </a:r>
          </a:p>
          <a:p>
            <a:r>
              <a:rPr lang="da-DK" dirty="0">
                <a:solidFill>
                  <a:srgbClr val="FF0000"/>
                </a:solidFill>
              </a:rPr>
              <a:t>	</a:t>
            </a:r>
            <a:r>
              <a:rPr lang="da-DK" dirty="0" smtClean="0">
                <a:solidFill>
                  <a:srgbClr val="FF0000"/>
                </a:solidFill>
              </a:rPr>
              <a:t>	1..avg(50)..99)</a:t>
            </a:r>
            <a:r>
              <a:rPr lang="da-DK" dirty="0" smtClean="0"/>
              <a:t>.</a:t>
            </a:r>
          </a:p>
          <a:p>
            <a:endParaRPr lang="da-DK" dirty="0" smtClean="0"/>
          </a:p>
          <a:p>
            <a:r>
              <a:rPr lang="da-DK" b="1" dirty="0" smtClean="0">
                <a:solidFill>
                  <a:srgbClr val="FF0000"/>
                </a:solidFill>
              </a:rPr>
              <a:t>40 pct </a:t>
            </a:r>
            <a:r>
              <a:rPr lang="da-DK" b="1" dirty="0" smtClean="0"/>
              <a:t>action(buy).</a:t>
            </a:r>
          </a:p>
          <a:p>
            <a:r>
              <a:rPr lang="da-DK" b="1" dirty="0" smtClean="0">
                <a:solidFill>
                  <a:srgbClr val="FF0000"/>
                </a:solidFill>
              </a:rPr>
              <a:t>40 pct </a:t>
            </a:r>
            <a:r>
              <a:rPr lang="da-DK" b="1" dirty="0" smtClean="0"/>
              <a:t>action(sell).</a:t>
            </a:r>
          </a:p>
          <a:p>
            <a:r>
              <a:rPr lang="da-DK" b="1" dirty="0" smtClean="0">
                <a:solidFill>
                  <a:srgbClr val="FF0000"/>
                </a:solidFill>
              </a:rPr>
              <a:t>20 pct </a:t>
            </a:r>
            <a:r>
              <a:rPr lang="da-DK" b="1" dirty="0" smtClean="0"/>
              <a:t>action(trade(For)) :- 	item(For).</a:t>
            </a:r>
          </a:p>
          <a:p>
            <a:endParaRPr lang="da-DK" dirty="0" smtClean="0"/>
          </a:p>
          <a:p>
            <a:r>
              <a:rPr lang="da-DK" dirty="0" smtClean="0">
                <a:solidFill>
                  <a:srgbClr val="FF0000"/>
                </a:solidFill>
              </a:rPr>
              <a:t>25 pct </a:t>
            </a:r>
            <a:r>
              <a:rPr lang="da-DK" dirty="0" smtClean="0"/>
              <a:t>item(rivets).</a:t>
            </a:r>
          </a:p>
          <a:p>
            <a:r>
              <a:rPr lang="da-DK" dirty="0" smtClean="0">
                <a:solidFill>
                  <a:srgbClr val="FF0000"/>
                </a:solidFill>
              </a:rPr>
              <a:t>25 pct </a:t>
            </a:r>
            <a:r>
              <a:rPr lang="da-DK" dirty="0" smtClean="0"/>
              <a:t>item(caps).</a:t>
            </a:r>
          </a:p>
          <a:p>
            <a:r>
              <a:rPr lang="da-DK" dirty="0" smtClean="0">
                <a:solidFill>
                  <a:srgbClr val="FF0000"/>
                </a:solidFill>
              </a:rPr>
              <a:t>25 pct </a:t>
            </a:r>
            <a:r>
              <a:rPr lang="da-DK" dirty="0" smtClean="0"/>
              <a:t>item(hammers).</a:t>
            </a:r>
          </a:p>
          <a:p>
            <a:r>
              <a:rPr lang="da-DK" dirty="0" smtClean="0">
                <a:solidFill>
                  <a:srgbClr val="FF0000"/>
                </a:solidFill>
              </a:rPr>
              <a:t>25 pct </a:t>
            </a:r>
            <a:r>
              <a:rPr lang="da-DK" dirty="0" smtClean="0"/>
              <a:t>item(mallets).</a:t>
            </a:r>
          </a:p>
          <a:p>
            <a:endParaRPr lang="da-DK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572000" y="2057399"/>
            <a:ext cx="4038600" cy="2031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| ?- </a:t>
            </a:r>
            <a:r>
              <a:rPr lang="en-US" dirty="0" smtClean="0">
                <a:solidFill>
                  <a:srgbClr val="FF0000"/>
                </a:solidFill>
              </a:rPr>
              <a:t>gen(event, </a:t>
            </a:r>
            <a:r>
              <a:rPr lang="en-US" b="1" dirty="0" smtClean="0">
                <a:solidFill>
                  <a:srgbClr val="FF0000"/>
                </a:solidFill>
              </a:rPr>
              <a:t>5</a:t>
            </a:r>
            <a:r>
              <a:rPr lang="en-US" dirty="0" smtClean="0">
                <a:solidFill>
                  <a:srgbClr val="FF0000"/>
                </a:solidFill>
              </a:rPr>
              <a:t>).</a:t>
            </a:r>
          </a:p>
          <a:p>
            <a:r>
              <a:rPr lang="en-US" i="1" dirty="0" smtClean="0"/>
              <a:t>event(buy,hammers,11).</a:t>
            </a:r>
          </a:p>
          <a:p>
            <a:r>
              <a:rPr lang="en-US" i="1" dirty="0" smtClean="0"/>
              <a:t>event(sell,caps,45).</a:t>
            </a:r>
          </a:p>
          <a:p>
            <a:r>
              <a:rPr lang="en-US" i="1" dirty="0" smtClean="0"/>
              <a:t>event(buy,rivets,39).</a:t>
            </a:r>
          </a:p>
          <a:p>
            <a:r>
              <a:rPr lang="en-US" i="1" dirty="0" smtClean="0"/>
              <a:t>event(trade(mallets),hammers,45).</a:t>
            </a:r>
          </a:p>
          <a:p>
            <a:r>
              <a:rPr lang="en-US" i="1" dirty="0" smtClean="0"/>
              <a:t>event(buy,rivets,68).</a:t>
            </a:r>
          </a:p>
          <a:p>
            <a:r>
              <a:rPr lang="en-US" dirty="0" smtClean="0"/>
              <a:t>| ?- </a:t>
            </a:r>
          </a:p>
        </p:txBody>
      </p:sp>
    </p:spTree>
    <p:extLst>
      <p:ext uri="{BB962C8B-B14F-4D97-AF65-F5344CB8AC3E}">
        <p14:creationId xmlns:p14="http://schemas.microsoft.com/office/powerpoint/2010/main" val="31479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0</TotalTime>
  <Words>373</Words>
  <Application>Microsoft Office PowerPoint</Application>
  <PresentationFormat>On-screen Show (4:3)</PresentationFormat>
  <Paragraphs>159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Apothecary</vt:lpstr>
      <vt:lpstr>RUGE</vt:lpstr>
      <vt:lpstr>What is RUGE</vt:lpstr>
      <vt:lpstr>RUGE Components</vt:lpstr>
      <vt:lpstr>Motivations</vt:lpstr>
      <vt:lpstr>Simple Prolog Program</vt:lpstr>
      <vt:lpstr>RUGE Gen Loop</vt:lpstr>
      <vt:lpstr>Clause Randomization</vt:lpstr>
      <vt:lpstr>GOAL Randomization</vt:lpstr>
      <vt:lpstr>Randomized Cross Product</vt:lpstr>
      <vt:lpstr>Add Patterns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2013-10-01T14:44:10Z</dcterms:created>
  <dcterms:modified xsi:type="dcterms:W3CDTF">2013-10-01T14:55:51Z</dcterms:modified>
</cp:coreProperties>
</file>